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6"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slide" Target="slides/slide7.xml"/><Relationship Id="rId10" Type="http://schemas.openxmlformats.org/officeDocument/2006/relationships/slide" Target="slides/slide6.xml"/><Relationship Id="rId12" Type="http://schemas.openxmlformats.org/officeDocument/2006/relationships/slide" Target="slides/slide8.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63" name="Google Shape;6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2: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69" name="Google Shape;6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3: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78" name="Google Shape;7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4: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93" name="Google Shape;93;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08" name="Google Shape;10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24" name="Google Shape;12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40" name="Google Shape;14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56" name="Google Shape;15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2"/>
            <a:ext cx="9144000" cy="2387600"/>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a:lvl2pPr>
            <a:lvl3pPr lvl="2" marR="0" algn="l">
              <a:lnSpc>
                <a:spcPct val="100000"/>
              </a:lnSpc>
              <a:spcBef>
                <a:spcPts val="0"/>
              </a:spcBef>
              <a:spcAft>
                <a:spcPts val="0"/>
              </a:spcAft>
              <a:buSzPts val="1400"/>
              <a:buNone/>
              <a:defRPr/>
            </a:lvl3pPr>
            <a:lvl4pPr lvl="3" marR="0" algn="l">
              <a:lnSpc>
                <a:spcPct val="100000"/>
              </a:lnSpc>
              <a:spcBef>
                <a:spcPts val="0"/>
              </a:spcBef>
              <a:spcAft>
                <a:spcPts val="0"/>
              </a:spcAft>
              <a:buSzPts val="1400"/>
              <a:buNone/>
              <a:defRPr/>
            </a:lvl4pPr>
            <a:lvl5pPr lvl="4" marR="0" algn="l">
              <a:lnSpc>
                <a:spcPct val="100000"/>
              </a:lnSpc>
              <a:spcBef>
                <a:spcPts val="0"/>
              </a:spcBef>
              <a:spcAft>
                <a:spcPts val="0"/>
              </a:spcAft>
              <a:buSzPts val="1400"/>
              <a:buNone/>
              <a:defRPr/>
            </a:lvl5pPr>
            <a:lvl6pPr lvl="5" marR="0" algn="l">
              <a:lnSpc>
                <a:spcPct val="100000"/>
              </a:lnSpc>
              <a:spcBef>
                <a:spcPts val="0"/>
              </a:spcBef>
              <a:spcAft>
                <a:spcPts val="0"/>
              </a:spcAft>
              <a:buSzPts val="1400"/>
              <a:buNone/>
              <a:defRPr/>
            </a:lvl6pPr>
            <a:lvl7pPr lvl="6" marR="0" algn="l">
              <a:lnSpc>
                <a:spcPct val="100000"/>
              </a:lnSpc>
              <a:spcBef>
                <a:spcPts val="0"/>
              </a:spcBef>
              <a:spcAft>
                <a:spcPts val="0"/>
              </a:spcAft>
              <a:buSzPts val="1400"/>
              <a:buNone/>
              <a:defRPr/>
            </a:lvl7pPr>
            <a:lvl8pPr lvl="7" marR="0" algn="l">
              <a:lnSpc>
                <a:spcPct val="100000"/>
              </a:lnSpc>
              <a:spcBef>
                <a:spcPts val="0"/>
              </a:spcBef>
              <a:spcAft>
                <a:spcPts val="0"/>
              </a:spcAft>
              <a:buSzPts val="1400"/>
              <a:buNone/>
              <a:defRPr/>
            </a:lvl8pPr>
            <a:lvl9pPr lvl="8" marR="0" algn="l">
              <a:lnSpc>
                <a:spcPct val="100000"/>
              </a:lnSpc>
              <a:spcBef>
                <a:spcPts val="0"/>
              </a:spcBef>
              <a:spcAft>
                <a:spcPts val="0"/>
              </a:spcAft>
              <a:buSzPts val="1400"/>
              <a:buNone/>
              <a:defRPr/>
            </a:lvl9pPr>
          </a:lstStyle>
          <a:p/>
        </p:txBody>
      </p:sp>
      <p:sp>
        <p:nvSpPr>
          <p:cNvPr id="13" name="Google Shape;13;p2"/>
          <p:cNvSpPr txBox="1"/>
          <p:nvPr>
            <p:ph idx="1" type="subTitle"/>
          </p:nvPr>
        </p:nvSpPr>
        <p:spPr>
          <a:xfrm>
            <a:off x="1524000" y="3602037"/>
            <a:ext cx="9144000" cy="1655761"/>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Google Shape;14;p2"/>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6" name="Google Shape;16;p2"/>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7" name="Shape 17"/>
        <p:cNvGrpSpPr/>
        <p:nvPr/>
      </p:nvGrpSpPr>
      <p:grpSpPr>
        <a:xfrm>
          <a:off x="0" y="0"/>
          <a:ext cx="0" cy="0"/>
          <a:chOff x="0" y="0"/>
          <a:chExt cx="0" cy="0"/>
        </a:xfrm>
      </p:grpSpPr>
      <p:sp>
        <p:nvSpPr>
          <p:cNvPr id="18" name="Google Shape;18;p3"/>
          <p:cNvSpPr txBox="1"/>
          <p:nvPr>
            <p:ph type="title"/>
          </p:nvPr>
        </p:nvSpPr>
        <p:spPr>
          <a:xfrm>
            <a:off x="839787"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
          <p:cNvSpPr txBox="1"/>
          <p:nvPr>
            <p:ph idx="1" type="body"/>
          </p:nvPr>
        </p:nvSpPr>
        <p:spPr>
          <a:xfrm>
            <a:off x="839787" y="1681163"/>
            <a:ext cx="51577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20" name="Google Shape;20;p3"/>
          <p:cNvSpPr txBox="1"/>
          <p:nvPr>
            <p:ph idx="2" type="body"/>
          </p:nvPr>
        </p:nvSpPr>
        <p:spPr>
          <a:xfrm>
            <a:off x="839787" y="2505075"/>
            <a:ext cx="51577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1" name="Google Shape;21;p3"/>
          <p:cNvSpPr txBox="1"/>
          <p:nvPr>
            <p:ph idx="3" type="body"/>
          </p:nvPr>
        </p:nvSpPr>
        <p:spPr>
          <a:xfrm>
            <a:off x="6172200" y="1681163"/>
            <a:ext cx="51831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22" name="Google Shape;22;p3"/>
          <p:cNvSpPr txBox="1"/>
          <p:nvPr>
            <p:ph idx="4" type="body"/>
          </p:nvPr>
        </p:nvSpPr>
        <p:spPr>
          <a:xfrm>
            <a:off x="6172200" y="2505075"/>
            <a:ext cx="51831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3" name="Google Shape;23;p3"/>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4" name="Google Shape;24;p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5" name="Google Shape;25;p3"/>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26" name="Shape 26"/>
        <p:cNvGrpSpPr/>
        <p:nvPr/>
      </p:nvGrpSpPr>
      <p:grpSpPr>
        <a:xfrm>
          <a:off x="0" y="0"/>
          <a:ext cx="0" cy="0"/>
          <a:chOff x="0" y="0"/>
          <a:chExt cx="0" cy="0"/>
        </a:xfrm>
      </p:grpSpPr>
      <p:sp>
        <p:nvSpPr>
          <p:cNvPr id="27" name="Google Shape;27;p4"/>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4"/>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9" name="Google Shape;29;p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0" name="Google Shape;30;p4"/>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31" name="Shape 31"/>
        <p:cNvGrpSpPr/>
        <p:nvPr/>
      </p:nvGrpSpPr>
      <p:grpSpPr>
        <a:xfrm>
          <a:off x="0" y="0"/>
          <a:ext cx="0" cy="0"/>
          <a:chOff x="0" y="0"/>
          <a:chExt cx="0" cy="0"/>
        </a:xfrm>
      </p:grpSpPr>
      <p:sp>
        <p:nvSpPr>
          <p:cNvPr id="32" name="Google Shape;32;p5"/>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3" name="Google Shape;33;p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4" name="Google Shape;34;p5"/>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35" name="Shape 35"/>
        <p:cNvGrpSpPr/>
        <p:nvPr/>
      </p:nvGrpSpPr>
      <p:grpSpPr>
        <a:xfrm>
          <a:off x="0" y="0"/>
          <a:ext cx="0" cy="0"/>
          <a:chOff x="0" y="0"/>
          <a:chExt cx="0" cy="0"/>
        </a:xfrm>
      </p:grpSpPr>
      <p:sp>
        <p:nvSpPr>
          <p:cNvPr id="36" name="Google Shape;36;p6"/>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6"/>
          <p:cNvSpPr txBox="1"/>
          <p:nvPr>
            <p:ph idx="1" type="body"/>
          </p:nvPr>
        </p:nvSpPr>
        <p:spPr>
          <a:xfrm>
            <a:off x="5183187" y="987425"/>
            <a:ext cx="6172199" cy="4873624"/>
          </a:xfrm>
          <a:prstGeom prst="rect">
            <a:avLst/>
          </a:prstGeom>
          <a:noFill/>
          <a:ln>
            <a:noFill/>
          </a:ln>
        </p:spPr>
        <p:txBody>
          <a:bodyPr anchorCtr="0" anchor="t" bIns="91425" lIns="91425" spcFirstLastPara="1" rIns="91425" wrap="square" tIns="91425">
            <a:noAutofit/>
          </a:bodyPr>
          <a:lstStyle>
            <a:lvl1pPr indent="-431800" lvl="0" marL="457200" algn="l">
              <a:lnSpc>
                <a:spcPct val="90000"/>
              </a:lnSpc>
              <a:spcBef>
                <a:spcPts val="0"/>
              </a:spcBef>
              <a:spcAft>
                <a:spcPts val="0"/>
              </a:spcAft>
              <a:buSzPts val="3200"/>
              <a:buChar char="•"/>
              <a:defRPr sz="3200"/>
            </a:lvl1pPr>
            <a:lvl2pPr indent="-406400" lvl="1" marL="914400" algn="l">
              <a:lnSpc>
                <a:spcPct val="90000"/>
              </a:lnSpc>
              <a:spcBef>
                <a:spcPts val="0"/>
              </a:spcBef>
              <a:spcAft>
                <a:spcPts val="0"/>
              </a:spcAft>
              <a:buSzPts val="2800"/>
              <a:buChar char="•"/>
              <a:defRPr sz="2800"/>
            </a:lvl2pPr>
            <a:lvl3pPr indent="-381000" lvl="2" marL="1371600" algn="l">
              <a:lnSpc>
                <a:spcPct val="90000"/>
              </a:lnSpc>
              <a:spcBef>
                <a:spcPts val="0"/>
              </a:spcBef>
              <a:spcAft>
                <a:spcPts val="0"/>
              </a:spcAft>
              <a:buSzPts val="2400"/>
              <a:buChar char="•"/>
              <a:defRPr sz="2400"/>
            </a:lvl3pPr>
            <a:lvl4pPr indent="-355600" lvl="3" marL="1828800" algn="l">
              <a:lnSpc>
                <a:spcPct val="90000"/>
              </a:lnSpc>
              <a:spcBef>
                <a:spcPts val="0"/>
              </a:spcBef>
              <a:spcAft>
                <a:spcPts val="0"/>
              </a:spcAft>
              <a:buSzPts val="2000"/>
              <a:buChar char="•"/>
              <a:defRPr sz="2000"/>
            </a:lvl4pPr>
            <a:lvl5pPr indent="-355600" lvl="4" marL="2286000" algn="l">
              <a:lnSpc>
                <a:spcPct val="90000"/>
              </a:lnSpc>
              <a:spcBef>
                <a:spcPts val="0"/>
              </a:spcBef>
              <a:spcAft>
                <a:spcPts val="0"/>
              </a:spcAft>
              <a:buSzPts val="2000"/>
              <a:buChar char="•"/>
              <a:defRPr sz="2000"/>
            </a:lvl5pPr>
            <a:lvl6pPr indent="-355600" lvl="5" marL="2743200" algn="l">
              <a:lnSpc>
                <a:spcPct val="90000"/>
              </a:lnSpc>
              <a:spcBef>
                <a:spcPts val="0"/>
              </a:spcBef>
              <a:spcAft>
                <a:spcPts val="0"/>
              </a:spcAft>
              <a:buSzPts val="2000"/>
              <a:buChar char="•"/>
              <a:defRPr sz="2000"/>
            </a:lvl6pPr>
            <a:lvl7pPr indent="-355600" lvl="6" marL="3200400" algn="l">
              <a:lnSpc>
                <a:spcPct val="90000"/>
              </a:lnSpc>
              <a:spcBef>
                <a:spcPts val="0"/>
              </a:spcBef>
              <a:spcAft>
                <a:spcPts val="0"/>
              </a:spcAft>
              <a:buSzPts val="2000"/>
              <a:buChar char="•"/>
              <a:defRPr sz="2000"/>
            </a:lvl7pPr>
            <a:lvl8pPr indent="-355600" lvl="7" marL="3657600" algn="l">
              <a:lnSpc>
                <a:spcPct val="90000"/>
              </a:lnSpc>
              <a:spcBef>
                <a:spcPts val="0"/>
              </a:spcBef>
              <a:spcAft>
                <a:spcPts val="0"/>
              </a:spcAft>
              <a:buSzPts val="2000"/>
              <a:buChar char="•"/>
              <a:defRPr sz="2000"/>
            </a:lvl8pPr>
            <a:lvl9pPr indent="-355600" lvl="8" marL="4114800" algn="l">
              <a:lnSpc>
                <a:spcPct val="90000"/>
              </a:lnSpc>
              <a:spcBef>
                <a:spcPts val="0"/>
              </a:spcBef>
              <a:spcAft>
                <a:spcPts val="0"/>
              </a:spcAft>
              <a:buSzPts val="2000"/>
              <a:buChar char="•"/>
              <a:defRPr sz="2000"/>
            </a:lvl9pPr>
          </a:lstStyle>
          <a:p/>
        </p:txBody>
      </p:sp>
      <p:sp>
        <p:nvSpPr>
          <p:cNvPr id="38" name="Google Shape;38;p6"/>
          <p:cNvSpPr txBox="1"/>
          <p:nvPr>
            <p:ph idx="2"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39" name="Google Shape;39;p6"/>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0" name="Google Shape;40;p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1" name="Google Shape;41;p6"/>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42" name="Shape 42"/>
        <p:cNvGrpSpPr/>
        <p:nvPr/>
      </p:nvGrpSpPr>
      <p:grpSpPr>
        <a:xfrm>
          <a:off x="0" y="0"/>
          <a:ext cx="0" cy="0"/>
          <a:chOff x="0" y="0"/>
          <a:chExt cx="0" cy="0"/>
        </a:xfrm>
      </p:grpSpPr>
      <p:sp>
        <p:nvSpPr>
          <p:cNvPr id="43" name="Google Shape;43;p7"/>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p:nvPr>
            <p:ph idx="2" type="pic"/>
          </p:nvPr>
        </p:nvSpPr>
        <p:spPr>
          <a:xfrm>
            <a:off x="5183187" y="987425"/>
            <a:ext cx="6172199" cy="4873624"/>
          </a:xfrm>
          <a:prstGeom prst="rect">
            <a:avLst/>
          </a:prstGeom>
          <a:noFill/>
          <a:ln>
            <a:noFill/>
          </a:ln>
        </p:spPr>
      </p:sp>
      <p:sp>
        <p:nvSpPr>
          <p:cNvPr id="45" name="Google Shape;45;p7"/>
          <p:cNvSpPr txBox="1"/>
          <p:nvPr>
            <p:ph idx="1"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46" name="Google Shape;46;p7"/>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8" name="Google Shape;48;p7"/>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49" name="Shape 49"/>
        <p:cNvGrpSpPr/>
        <p:nvPr/>
      </p:nvGrpSpPr>
      <p:grpSpPr>
        <a:xfrm>
          <a:off x="0" y="0"/>
          <a:ext cx="0" cy="0"/>
          <a:chOff x="0" y="0"/>
          <a:chExt cx="0" cy="0"/>
        </a:xfrm>
      </p:grpSpPr>
      <p:sp>
        <p:nvSpPr>
          <p:cNvPr id="50" name="Google Shape;50;p8"/>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8"/>
          <p:cNvSpPr txBox="1"/>
          <p:nvPr>
            <p:ph idx="1" type="body"/>
          </p:nvPr>
        </p:nvSpPr>
        <p:spPr>
          <a:xfrm rot="5400000">
            <a:off x="3920331" y="-1256505"/>
            <a:ext cx="4351338" cy="105155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52" name="Google Shape;52;p8"/>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3" name="Google Shape;53;p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4" name="Google Shape;54;p8"/>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55" name="Shape 55"/>
        <p:cNvGrpSpPr/>
        <p:nvPr/>
      </p:nvGrpSpPr>
      <p:grpSpPr>
        <a:xfrm>
          <a:off x="0" y="0"/>
          <a:ext cx="0" cy="0"/>
          <a:chOff x="0" y="0"/>
          <a:chExt cx="0" cy="0"/>
        </a:xfrm>
      </p:grpSpPr>
      <p:sp>
        <p:nvSpPr>
          <p:cNvPr id="56" name="Google Shape;56;p9"/>
          <p:cNvSpPr txBox="1"/>
          <p:nvPr>
            <p:ph type="title"/>
          </p:nvPr>
        </p:nvSpPr>
        <p:spPr>
          <a:xfrm rot="5400000">
            <a:off x="7133431" y="1956594"/>
            <a:ext cx="5811838" cy="2628899"/>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9"/>
          <p:cNvSpPr txBox="1"/>
          <p:nvPr>
            <p:ph idx="1" type="body"/>
          </p:nvPr>
        </p:nvSpPr>
        <p:spPr>
          <a:xfrm rot="5400000">
            <a:off x="1799431" y="-596105"/>
            <a:ext cx="5811838" cy="77342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58" name="Google Shape;58;p9"/>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0" name="Google Shape;60;p9"/>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838200" y="1825625"/>
            <a:ext cx="10515599" cy="4351338"/>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img.freepik.com/vector-gratis/pagina-inicio-isometrica-espacio-trabajo-trabajo-casa-concepto-oficina-nacional-mesa-freelance-laptop-calendario-bloc-notas-abierto-cafe-galletas-papeleria-escritorio-banner-web-vector-3d_107791-7776.jpg?w=2000" TargetMode="External"/><Relationship Id="rId4" Type="http://schemas.openxmlformats.org/officeDocument/2006/relationships/image" Target="../media/image1.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img.freepik.com/vector-gratis/trabajadores-oficina-gran-calendario-planificacion-mes-personas-negocios-que-utilizan-servicio-linea-ilustracion-vector-plano-trabajo-gestion-tiempo-espiritu-empresarial-concepto-educacion-banner_74855-21999.jpg?w=2000" TargetMode="External"/><Relationship Id="rId4" Type="http://schemas.openxmlformats.org/officeDocument/2006/relationships/image" Target="../media/image1.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img.freepik.com/vector-gratis/mujer-que-trabaja-teletrabajo-dentro-casa_23-2148503808.jpg?w=2000" TargetMode="External"/><Relationship Id="rId4" Type="http://schemas.openxmlformats.org/officeDocument/2006/relationships/image" Target="../media/image1.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0"/>
          <p:cNvSpPr/>
          <p:nvPr/>
        </p:nvSpPr>
        <p:spPr>
          <a:xfrm>
            <a:off x="2436123" y="2063712"/>
            <a:ext cx="8136900" cy="12114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200"/>
              <a:buFont typeface="Arial"/>
              <a:buNone/>
            </a:pPr>
            <a:r>
              <a:t/>
            </a:r>
            <a:endParaRPr b="1" i="0" sz="18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1" i="0" lang="es-ES" sz="1800" u="none" cap="none" strike="noStrike">
                <a:solidFill>
                  <a:srgbClr val="000000"/>
                </a:solidFill>
                <a:latin typeface="Arial"/>
                <a:ea typeface="Arial"/>
                <a:cs typeface="Arial"/>
                <a:sym typeface="Arial"/>
              </a:rPr>
              <a:t>CF03_1.7_Plazos_Video</a:t>
            </a:r>
            <a:endParaRPr b="0" i="0" sz="1800" u="none" cap="none" strike="noStrike">
              <a:solidFill>
                <a:srgbClr val="000000"/>
              </a:solidFill>
              <a:latin typeface="Arial"/>
              <a:ea typeface="Arial"/>
              <a:cs typeface="Arial"/>
              <a:sym typeface="Arial"/>
            </a:endParaRPr>
          </a:p>
        </p:txBody>
      </p:sp>
      <p:sp>
        <p:nvSpPr>
          <p:cNvPr id="66" name="Google Shape;66;p10"/>
          <p:cNvSpPr txBox="1"/>
          <p:nvPr/>
        </p:nvSpPr>
        <p:spPr>
          <a:xfrm>
            <a:off x="3048953" y="3275112"/>
            <a:ext cx="609790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1"/>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72" name="Google Shape;72;p11"/>
          <p:cNvSpPr txBox="1"/>
          <p:nvPr/>
        </p:nvSpPr>
        <p:spPr>
          <a:xfrm>
            <a:off x="6896100" y="995266"/>
            <a:ext cx="5314800" cy="1255566"/>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s-E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73" name="Google Shape;73;p11"/>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pic>
        <p:nvPicPr>
          <p:cNvPr id="74" name="Google Shape;74;p11"/>
          <p:cNvPicPr preferRelativeResize="0"/>
          <p:nvPr/>
        </p:nvPicPr>
        <p:blipFill rotWithShape="1">
          <a:blip r:embed="rId3">
            <a:alphaModFix/>
          </a:blip>
          <a:srcRect b="0" l="0" r="0" t="0"/>
          <a:stretch/>
        </p:blipFill>
        <p:spPr>
          <a:xfrm>
            <a:off x="-4301" y="-1868"/>
            <a:ext cx="6909926" cy="3859056"/>
          </a:xfrm>
          <a:prstGeom prst="rect">
            <a:avLst/>
          </a:prstGeom>
          <a:noFill/>
          <a:ln>
            <a:noFill/>
          </a:ln>
        </p:spPr>
      </p:pic>
      <p:pic>
        <p:nvPicPr>
          <p:cNvPr id="75" name="Google Shape;75;p11"/>
          <p:cNvPicPr preferRelativeResize="0"/>
          <p:nvPr/>
        </p:nvPicPr>
        <p:blipFill rotWithShape="1">
          <a:blip r:embed="rId4">
            <a:alphaModFix/>
          </a:blip>
          <a:srcRect b="0" l="0" r="0" t="0"/>
          <a:stretch/>
        </p:blipFill>
        <p:spPr>
          <a:xfrm>
            <a:off x="212305" y="94402"/>
            <a:ext cx="6476712" cy="3260481"/>
          </a:xfrm>
          <a:prstGeom prst="rect">
            <a:avLst/>
          </a:prstGeom>
          <a:noFill/>
          <a:ln>
            <a:noFill/>
          </a:ln>
        </p:spPr>
      </p:pic>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2"/>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81" name="Google Shape;81;p12"/>
          <p:cNvSpPr txBox="1"/>
          <p:nvPr/>
        </p:nvSpPr>
        <p:spPr>
          <a:xfrm>
            <a:off x="6896100" y="995266"/>
            <a:ext cx="5314800" cy="1255566"/>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Arial"/>
                <a:ea typeface="Arial"/>
                <a:cs typeface="Arial"/>
                <a:sym typeface="Arial"/>
              </a:rPr>
              <a:t>Rediseñar la imagen, donde se muestre el calendario dentro del ordenador y denote que es un cronograma de trabajo realizado en excel.</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2"/>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83" name="Google Shape;83;p12"/>
          <p:cNvSpPr txBox="1"/>
          <p:nvPr/>
        </p:nvSpPr>
        <p:spPr>
          <a:xfrm>
            <a:off x="0" y="4395459"/>
            <a:ext cx="6457950" cy="2140592"/>
          </a:xfrm>
          <a:prstGeom prst="rect">
            <a:avLst/>
          </a:prstGeom>
          <a:noFill/>
          <a:ln cap="flat" cmpd="sng" w="9525">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chemeClr val="dk1"/>
              </a:buClr>
              <a:buSzPts val="1100"/>
              <a:buFont typeface="Arial"/>
              <a:buNone/>
            </a:pPr>
            <a:r>
              <a:rPr b="0" i="0" lang="es-ES" sz="1000" u="none" cap="none" strike="noStrike">
                <a:solidFill>
                  <a:schemeClr val="dk1"/>
                </a:solidFill>
                <a:latin typeface="Arial"/>
                <a:ea typeface="Arial"/>
                <a:cs typeface="Arial"/>
                <a:sym typeface="Arial"/>
              </a:rPr>
              <a:t>Como bien se viene hablando de cronograma, y que este representa dentro de un diagrama de Gantt el campo de la duración especifica del tiempo estimado de cada tarea; es muy importante tener en cuenta que el cronograma debe ser ordenado en la asignación de tareas, al igual que contar con un seguimiento periódico para que este sea efectivo, lo ideal es apoyarse con las herramientas de </a:t>
            </a:r>
            <a:r>
              <a:rPr b="0" i="1" lang="es-ES" sz="1000" u="none" cap="none" strike="noStrike">
                <a:solidFill>
                  <a:schemeClr val="dk1"/>
                </a:solidFill>
                <a:latin typeface="Arial"/>
                <a:ea typeface="Arial"/>
                <a:cs typeface="Arial"/>
                <a:sym typeface="Arial"/>
              </a:rPr>
              <a:t>software</a:t>
            </a:r>
            <a:r>
              <a:rPr b="0" i="0" lang="es-ES" sz="1000" u="none" cap="none" strike="noStrike">
                <a:solidFill>
                  <a:schemeClr val="dk1"/>
                </a:solidFill>
                <a:latin typeface="Arial"/>
                <a:ea typeface="Arial"/>
                <a:cs typeface="Arial"/>
                <a:sym typeface="Arial"/>
              </a:rPr>
              <a:t> tipo Excel, Open Project entre otros.</a:t>
            </a:r>
            <a:endParaRPr b="0" i="0" sz="1400" u="none" cap="none" strike="noStrike">
              <a:solidFill>
                <a:srgbClr val="000000"/>
              </a:solidFill>
              <a:latin typeface="Arial"/>
              <a:ea typeface="Arial"/>
              <a:cs typeface="Arial"/>
              <a:sym typeface="Arial"/>
            </a:endParaRPr>
          </a:p>
        </p:txBody>
      </p:sp>
      <p:sp>
        <p:nvSpPr>
          <p:cNvPr id="84" name="Google Shape;84;p12"/>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 name="Google Shape;85;p12"/>
          <p:cNvSpPr/>
          <p:nvPr/>
        </p:nvSpPr>
        <p:spPr>
          <a:xfrm>
            <a:off x="6867525" y="4073512"/>
            <a:ext cx="5333999" cy="278448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del video: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sng" cap="none" strike="noStrike">
                <a:solidFill>
                  <a:schemeClr val="hlink"/>
                </a:solidFill>
                <a:latin typeface="Arial"/>
                <a:ea typeface="Arial"/>
                <a:cs typeface="Arial"/>
                <a:sym typeface="Arial"/>
                <a:hlinkClick r:id="rId3"/>
              </a:rPr>
              <a:t>https://img.freepik.com/vector-gratis/pagina-inicio-isometrica-espacio-trabajo-trabajo-casa-concepto-oficina-nacional-mesa-freelance-laptop-calendario-bloc-notas-abierto-cafe-galletas-papeleria-escritorio-banner-web-vector-3d_107791-7776.jpg?w=2000</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86" name="Google Shape;86;p12"/>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87" name="Google Shape;87;p12"/>
          <p:cNvGrpSpPr/>
          <p:nvPr/>
        </p:nvGrpSpPr>
        <p:grpSpPr>
          <a:xfrm>
            <a:off x="-13826" y="-37861"/>
            <a:ext cx="6909926" cy="3859056"/>
            <a:chOff x="-42401" y="-24097"/>
            <a:chExt cx="6909926" cy="3859056"/>
          </a:xfrm>
        </p:grpSpPr>
        <p:pic>
          <p:nvPicPr>
            <p:cNvPr id="88" name="Google Shape;88;p12"/>
            <p:cNvPicPr preferRelativeResize="0"/>
            <p:nvPr/>
          </p:nvPicPr>
          <p:blipFill rotWithShape="1">
            <a:blip r:embed="rId4">
              <a:alphaModFix/>
            </a:blip>
            <a:srcRect b="0" l="0" r="0" t="0"/>
            <a:stretch/>
          </p:blipFill>
          <p:spPr>
            <a:xfrm>
              <a:off x="-42401" y="-24097"/>
              <a:ext cx="6909926" cy="3859056"/>
            </a:xfrm>
            <a:prstGeom prst="rect">
              <a:avLst/>
            </a:prstGeom>
            <a:noFill/>
            <a:ln>
              <a:noFill/>
            </a:ln>
          </p:spPr>
        </p:pic>
        <p:sp>
          <p:nvSpPr>
            <p:cNvPr id="89" name="Google Shape;89;p12"/>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s-ES" sz="1800" u="none" cap="none" strike="noStrike">
                  <a:solidFill>
                    <a:schemeClr val="lt1"/>
                  </a:solidFill>
                  <a:latin typeface="Arial"/>
                  <a:ea typeface="Arial"/>
                  <a:cs typeface="Arial"/>
                  <a:sym typeface="Arial"/>
                </a:rPr>
                <a:t>c</a:t>
              </a:r>
              <a:endParaRPr b="0" i="0" sz="1800" u="none" cap="none" strike="noStrike">
                <a:solidFill>
                  <a:schemeClr val="lt1"/>
                </a:solidFill>
                <a:latin typeface="Arial"/>
                <a:ea typeface="Arial"/>
                <a:cs typeface="Arial"/>
                <a:sym typeface="Arial"/>
              </a:endParaRPr>
            </a:p>
          </p:txBody>
        </p:sp>
      </p:grpSp>
      <p:pic>
        <p:nvPicPr>
          <p:cNvPr id="90" name="Google Shape;90;p12"/>
          <p:cNvPicPr preferRelativeResize="0"/>
          <p:nvPr/>
        </p:nvPicPr>
        <p:blipFill rotWithShape="1">
          <a:blip r:embed="rId5">
            <a:alphaModFix/>
          </a:blip>
          <a:srcRect b="0" l="0" r="0" t="0"/>
          <a:stretch/>
        </p:blipFill>
        <p:spPr>
          <a:xfrm>
            <a:off x="1749638" y="376750"/>
            <a:ext cx="3648075" cy="2686050"/>
          </a:xfrm>
          <a:prstGeom prst="rect">
            <a:avLst/>
          </a:prstGeom>
          <a:noFill/>
          <a:ln>
            <a:noFill/>
          </a:ln>
        </p:spPr>
      </p:pic>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3"/>
          <p:cNvSpPr/>
          <p:nvPr/>
        </p:nvSpPr>
        <p:spPr>
          <a:xfrm>
            <a:off x="6858000" y="0"/>
            <a:ext cx="53340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96" name="Google Shape;96;p13"/>
          <p:cNvSpPr txBox="1"/>
          <p:nvPr/>
        </p:nvSpPr>
        <p:spPr>
          <a:xfrm>
            <a:off x="6896100" y="995266"/>
            <a:ext cx="5314800" cy="125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ES" sz="1400" u="none" cap="none" strike="noStrike">
                <a:solidFill>
                  <a:schemeClr val="dk1"/>
                </a:solidFill>
                <a:latin typeface="Arial"/>
                <a:ea typeface="Arial"/>
                <a:cs typeface="Arial"/>
                <a:sym typeface="Arial"/>
              </a:rPr>
              <a:t>Recrear la imagen, con relación a la narración de la escena</a:t>
            </a:r>
            <a:endParaRPr b="0" i="0" sz="1400" u="none" cap="none" strike="noStrike">
              <a:solidFill>
                <a:srgbClr val="000000"/>
              </a:solidFill>
              <a:latin typeface="Arial"/>
              <a:ea typeface="Arial"/>
              <a:cs typeface="Arial"/>
              <a:sym typeface="Arial"/>
            </a:endParaRPr>
          </a:p>
        </p:txBody>
      </p:sp>
      <p:sp>
        <p:nvSpPr>
          <p:cNvPr id="97" name="Google Shape;97;p13"/>
          <p:cNvSpPr/>
          <p:nvPr/>
        </p:nvSpPr>
        <p:spPr>
          <a:xfrm>
            <a:off x="6877050" y="0"/>
            <a:ext cx="5314800" cy="7428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98" name="Google Shape;98;p13"/>
          <p:cNvSpPr txBox="1"/>
          <p:nvPr/>
        </p:nvSpPr>
        <p:spPr>
          <a:xfrm>
            <a:off x="0" y="4395459"/>
            <a:ext cx="6458100" cy="2140500"/>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chemeClr val="dk1"/>
              </a:buClr>
              <a:buSzPts val="1100"/>
              <a:buFont typeface="Arial"/>
              <a:buNone/>
            </a:pPr>
            <a:r>
              <a:rPr b="0" i="0" lang="es-ES" sz="1000" u="none" cap="none" strike="noStrike">
                <a:solidFill>
                  <a:schemeClr val="dk1"/>
                </a:solidFill>
                <a:latin typeface="Arial"/>
                <a:ea typeface="Arial"/>
                <a:cs typeface="Arial"/>
                <a:sym typeface="Arial"/>
              </a:rPr>
              <a:t>Cada cronograma debe contener unos criterios sencillos que permitan de manera asertiva organizar el trabajo.</a:t>
            </a:r>
            <a:endParaRPr b="0" i="0" sz="10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chemeClr val="dk1"/>
              </a:buClr>
              <a:buSzPts val="1100"/>
              <a:buFont typeface="Arial"/>
              <a:buNone/>
            </a:pPr>
            <a:r>
              <a:rPr b="0" i="0" lang="es-ES" sz="1000" u="none" cap="none" strike="noStrike">
                <a:solidFill>
                  <a:schemeClr val="dk1"/>
                </a:solidFill>
                <a:latin typeface="Arial"/>
                <a:ea typeface="Arial"/>
                <a:cs typeface="Arial"/>
                <a:sym typeface="Arial"/>
              </a:rPr>
              <a:t>Pero también se debe recordar que todos los cronogramas cuentan un nivel de </a:t>
            </a:r>
            <a:r>
              <a:rPr b="1" i="0" lang="es-ES" sz="1000" u="none" cap="none" strike="noStrike">
                <a:solidFill>
                  <a:schemeClr val="dk1"/>
                </a:solidFill>
                <a:latin typeface="Arial"/>
                <a:ea typeface="Arial"/>
                <a:cs typeface="Arial"/>
                <a:sym typeface="Arial"/>
              </a:rPr>
              <a:t>complejidad y linealidad cronológica, </a:t>
            </a:r>
            <a:r>
              <a:rPr b="0" i="0" lang="es-ES" sz="1000" u="none" cap="none" strike="noStrike">
                <a:solidFill>
                  <a:schemeClr val="dk1"/>
                </a:solidFill>
                <a:latin typeface="Arial"/>
                <a:ea typeface="Arial"/>
                <a:cs typeface="Arial"/>
                <a:sym typeface="Arial"/>
              </a:rPr>
              <a:t>que hacen parte de sus características principales.</a:t>
            </a:r>
            <a:endParaRPr b="0" i="0" sz="10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chemeClr val="dk1"/>
              </a:buClr>
              <a:buSzPts val="1100"/>
              <a:buFont typeface="Arial"/>
              <a:buNone/>
            </a:pPr>
            <a:r>
              <a:t/>
            </a:r>
            <a:endParaRPr b="1" i="0" sz="10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chemeClr val="dk1"/>
              </a:buClr>
              <a:buSzPts val="1100"/>
              <a:buFont typeface="Arial"/>
              <a:buNone/>
            </a:pPr>
            <a:r>
              <a:rPr b="0" i="1" lang="es-ES" sz="1000" u="none" cap="none" strike="noStrike">
                <a:solidFill>
                  <a:schemeClr val="dk1"/>
                </a:solidFill>
                <a:latin typeface="Arial"/>
                <a:ea typeface="Arial"/>
                <a:cs typeface="Arial"/>
                <a:sym typeface="Arial"/>
              </a:rPr>
              <a:t>A continuación, detallaremos cada uno de ellos:....</a:t>
            </a:r>
            <a:endParaRPr b="0" i="1" sz="10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chemeClr val="dk1"/>
              </a:buClr>
              <a:buSzPts val="1100"/>
              <a:buFont typeface="Arial"/>
              <a:buNone/>
            </a:pPr>
            <a:r>
              <a:t/>
            </a:r>
            <a:endParaRPr b="0" i="1" sz="1000" u="none" cap="none" strike="noStrike">
              <a:solidFill>
                <a:schemeClr val="dk1"/>
              </a:solidFill>
              <a:latin typeface="Arial"/>
              <a:ea typeface="Arial"/>
              <a:cs typeface="Arial"/>
              <a:sym typeface="Arial"/>
            </a:endParaRPr>
          </a:p>
        </p:txBody>
      </p:sp>
      <p:sp>
        <p:nvSpPr>
          <p:cNvPr id="99" name="Google Shape;99;p13"/>
          <p:cNvSpPr/>
          <p:nvPr/>
        </p:nvSpPr>
        <p:spPr>
          <a:xfrm>
            <a:off x="-19050" y="83127"/>
            <a:ext cx="6877200" cy="37335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00" name="Google Shape;100;p13"/>
          <p:cNvSpPr/>
          <p:nvPr/>
        </p:nvSpPr>
        <p:spPr>
          <a:xfrm>
            <a:off x="6867525" y="4073512"/>
            <a:ext cx="5334000" cy="27846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sng" cap="none" strike="noStrike">
                <a:solidFill>
                  <a:schemeClr val="hlink"/>
                </a:solidFill>
                <a:latin typeface="Arial"/>
                <a:ea typeface="Arial"/>
                <a:cs typeface="Arial"/>
                <a:sym typeface="Arial"/>
                <a:hlinkClick r:id="rId3"/>
              </a:rPr>
              <a:t>https://img.freepik.com/vector-gratis/trabajadores-oficina-gran-calendario-planificacion-mes-personas-negocios-que-utilizan-servicio-linea-ilustracion-vector-plano-trabajo-gestion-tiempo-espiritu-empresarial-concepto-educacion-banner_74855-21999.jpg?w=2000</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101" name="Google Shape;101;p13"/>
          <p:cNvSpPr/>
          <p:nvPr/>
        </p:nvSpPr>
        <p:spPr>
          <a:xfrm>
            <a:off x="0" y="3818394"/>
            <a:ext cx="6858000" cy="3852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02" name="Google Shape;102;p13"/>
          <p:cNvGrpSpPr/>
          <p:nvPr/>
        </p:nvGrpSpPr>
        <p:grpSpPr>
          <a:xfrm>
            <a:off x="-13826" y="-37861"/>
            <a:ext cx="6909926" cy="3859056"/>
            <a:chOff x="-42401" y="-24097"/>
            <a:chExt cx="6909926" cy="3859056"/>
          </a:xfrm>
        </p:grpSpPr>
        <p:pic>
          <p:nvPicPr>
            <p:cNvPr id="103" name="Google Shape;103;p13"/>
            <p:cNvPicPr preferRelativeResize="0"/>
            <p:nvPr/>
          </p:nvPicPr>
          <p:blipFill rotWithShape="1">
            <a:blip r:embed="rId4">
              <a:alphaModFix/>
            </a:blip>
            <a:srcRect b="0" l="0" r="0" t="0"/>
            <a:stretch/>
          </p:blipFill>
          <p:spPr>
            <a:xfrm>
              <a:off x="-42401" y="-24097"/>
              <a:ext cx="6909926" cy="3859056"/>
            </a:xfrm>
            <a:prstGeom prst="rect">
              <a:avLst/>
            </a:prstGeom>
            <a:noFill/>
            <a:ln>
              <a:noFill/>
            </a:ln>
          </p:spPr>
        </p:pic>
        <p:sp>
          <p:nvSpPr>
            <p:cNvPr id="104" name="Google Shape;104;p13"/>
            <p:cNvSpPr/>
            <p:nvPr/>
          </p:nvSpPr>
          <p:spPr>
            <a:xfrm>
              <a:off x="92278" y="37223"/>
              <a:ext cx="6677700" cy="3315600"/>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s-ES" sz="1800" u="none" cap="none" strike="noStrike">
                  <a:solidFill>
                    <a:schemeClr val="lt1"/>
                  </a:solidFill>
                  <a:latin typeface="Arial"/>
                  <a:ea typeface="Arial"/>
                  <a:cs typeface="Arial"/>
                  <a:sym typeface="Arial"/>
                </a:rPr>
                <a:t>c</a:t>
              </a:r>
              <a:endParaRPr b="0" i="0" sz="1800" u="none" cap="none" strike="noStrike">
                <a:solidFill>
                  <a:schemeClr val="lt1"/>
                </a:solidFill>
                <a:latin typeface="Arial"/>
                <a:ea typeface="Arial"/>
                <a:cs typeface="Arial"/>
                <a:sym typeface="Arial"/>
              </a:endParaRPr>
            </a:p>
          </p:txBody>
        </p:sp>
      </p:grpSp>
      <p:pic>
        <p:nvPicPr>
          <p:cNvPr id="105" name="Google Shape;105;p13"/>
          <p:cNvPicPr preferRelativeResize="0"/>
          <p:nvPr/>
        </p:nvPicPr>
        <p:blipFill rotWithShape="1">
          <a:blip r:embed="rId5">
            <a:alphaModFix/>
          </a:blip>
          <a:srcRect b="0" l="0" r="0" t="0"/>
          <a:stretch/>
        </p:blipFill>
        <p:spPr>
          <a:xfrm>
            <a:off x="1280433" y="354400"/>
            <a:ext cx="3897240" cy="27845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4"/>
          <p:cNvSpPr/>
          <p:nvPr/>
        </p:nvSpPr>
        <p:spPr>
          <a:xfrm>
            <a:off x="6858000" y="0"/>
            <a:ext cx="53340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11" name="Google Shape;111;p14"/>
          <p:cNvSpPr txBox="1"/>
          <p:nvPr/>
        </p:nvSpPr>
        <p:spPr>
          <a:xfrm>
            <a:off x="6896100" y="995266"/>
            <a:ext cx="5314800" cy="125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400"/>
              <a:buFont typeface="Arial"/>
              <a:buNone/>
            </a:pPr>
            <a:r>
              <a:rPr b="0" i="0" lang="es-ES" sz="1400" u="none" cap="none" strike="noStrike">
                <a:solidFill>
                  <a:schemeClr val="dk1"/>
                </a:solidFill>
                <a:latin typeface="Arial"/>
                <a:ea typeface="Arial"/>
                <a:cs typeface="Arial"/>
                <a:sym typeface="Arial"/>
              </a:rPr>
              <a:t>Recrear la imagen, con relación a la narración de la escena</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4"/>
          <p:cNvSpPr/>
          <p:nvPr/>
        </p:nvSpPr>
        <p:spPr>
          <a:xfrm>
            <a:off x="6877050" y="0"/>
            <a:ext cx="5314800" cy="7428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13" name="Google Shape;113;p14"/>
          <p:cNvSpPr txBox="1"/>
          <p:nvPr/>
        </p:nvSpPr>
        <p:spPr>
          <a:xfrm>
            <a:off x="0" y="4395450"/>
            <a:ext cx="6877200" cy="2140500"/>
          </a:xfrm>
          <a:prstGeom prst="rect">
            <a:avLst/>
          </a:prstGeom>
          <a:noFill/>
          <a:ln>
            <a:noFill/>
          </a:ln>
        </p:spPr>
        <p:txBody>
          <a:bodyPr anchorCtr="0" anchor="t" bIns="45700" lIns="91425" spcFirstLastPara="1" rIns="91425" wrap="square" tIns="45700">
            <a:noAutofit/>
          </a:bodyPr>
          <a:lstStyle/>
          <a:p>
            <a:pPr indent="0" lvl="0" marL="0" marR="0" rtl="0" algn="l">
              <a:lnSpc>
                <a:spcPct val="123846"/>
              </a:lnSpc>
              <a:spcBef>
                <a:spcPts val="1600"/>
              </a:spcBef>
              <a:spcAft>
                <a:spcPts val="0"/>
              </a:spcAft>
              <a:buClr>
                <a:schemeClr val="dk1"/>
              </a:buClr>
              <a:buSzPts val="1100"/>
              <a:buFont typeface="Arial"/>
              <a:buNone/>
            </a:pPr>
            <a:r>
              <a:t/>
            </a:r>
            <a:endParaRPr b="1" i="0" sz="1000" u="none" cap="none" strike="noStrike">
              <a:solidFill>
                <a:schemeClr val="dk1"/>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rPr b="0" i="0" lang="es-ES" sz="1000" u="none" cap="none" strike="noStrike">
                <a:solidFill>
                  <a:schemeClr val="dk1"/>
                </a:solidFill>
                <a:latin typeface="Arial"/>
                <a:ea typeface="Arial"/>
                <a:cs typeface="Arial"/>
                <a:sym typeface="Arial"/>
              </a:rPr>
              <a:t>La complejidad se refiere a aquellos proyectos demasiado grandes que cuentan con un equipo numeroso y contiene gran número de tareas y recursos. En el diagrama de Gantt es necesario diagramar todas las actividades, pero al contar con proyectos de esta magnitud, se hace muy difícil realizar esta tarea, lo cual aumenta el grado de complejidad.</a:t>
            </a:r>
            <a:endParaRPr b="0" i="0" sz="1000" u="none" cap="none" strike="noStrike">
              <a:solidFill>
                <a:schemeClr val="dk1"/>
              </a:solidFill>
              <a:latin typeface="Arial"/>
              <a:ea typeface="Arial"/>
              <a:cs typeface="Arial"/>
              <a:sym typeface="Arial"/>
            </a:endParaRPr>
          </a:p>
        </p:txBody>
      </p:sp>
      <p:sp>
        <p:nvSpPr>
          <p:cNvPr id="114" name="Google Shape;114;p14"/>
          <p:cNvSpPr/>
          <p:nvPr/>
        </p:nvSpPr>
        <p:spPr>
          <a:xfrm>
            <a:off x="-19050" y="83127"/>
            <a:ext cx="6877200" cy="37335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5" name="Google Shape;115;p14"/>
          <p:cNvSpPr/>
          <p:nvPr/>
        </p:nvSpPr>
        <p:spPr>
          <a:xfrm>
            <a:off x="6867525" y="4073512"/>
            <a:ext cx="5334000" cy="27846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sng" cap="none" strike="noStrike">
                <a:solidFill>
                  <a:schemeClr val="hlink"/>
                </a:solidFill>
                <a:latin typeface="Arial"/>
                <a:ea typeface="Arial"/>
                <a:cs typeface="Arial"/>
                <a:sym typeface="Arial"/>
                <a:hlinkClick r:id="rId3"/>
              </a:rPr>
              <a:t>https://img.freepik.com/vector-gratis/mujer-que-trabaja-teletrabajo-dentro-casa_23-2148503808.jpg?w=2000</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116" name="Google Shape;116;p14"/>
          <p:cNvSpPr/>
          <p:nvPr/>
        </p:nvSpPr>
        <p:spPr>
          <a:xfrm>
            <a:off x="0" y="3818394"/>
            <a:ext cx="6858000" cy="3852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17" name="Google Shape;117;p14"/>
          <p:cNvGrpSpPr/>
          <p:nvPr/>
        </p:nvGrpSpPr>
        <p:grpSpPr>
          <a:xfrm>
            <a:off x="-13826" y="-37861"/>
            <a:ext cx="6909926" cy="3859056"/>
            <a:chOff x="-42401" y="-24097"/>
            <a:chExt cx="6909926" cy="3859056"/>
          </a:xfrm>
        </p:grpSpPr>
        <p:pic>
          <p:nvPicPr>
            <p:cNvPr id="118" name="Google Shape;118;p14"/>
            <p:cNvPicPr preferRelativeResize="0"/>
            <p:nvPr/>
          </p:nvPicPr>
          <p:blipFill rotWithShape="1">
            <a:blip r:embed="rId4">
              <a:alphaModFix/>
            </a:blip>
            <a:srcRect b="0" l="0" r="0" t="0"/>
            <a:stretch/>
          </p:blipFill>
          <p:spPr>
            <a:xfrm>
              <a:off x="-42401" y="-24097"/>
              <a:ext cx="6909926" cy="3859056"/>
            </a:xfrm>
            <a:prstGeom prst="rect">
              <a:avLst/>
            </a:prstGeom>
            <a:noFill/>
            <a:ln>
              <a:noFill/>
            </a:ln>
          </p:spPr>
        </p:pic>
        <p:sp>
          <p:nvSpPr>
            <p:cNvPr id="119" name="Google Shape;119;p14"/>
            <p:cNvSpPr/>
            <p:nvPr/>
          </p:nvSpPr>
          <p:spPr>
            <a:xfrm>
              <a:off x="92278" y="37223"/>
              <a:ext cx="6677700" cy="3315600"/>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s-ES" sz="1800" u="none" cap="none" strike="noStrike">
                  <a:solidFill>
                    <a:schemeClr val="lt1"/>
                  </a:solidFill>
                  <a:latin typeface="Arial"/>
                  <a:ea typeface="Arial"/>
                  <a:cs typeface="Arial"/>
                  <a:sym typeface="Arial"/>
                </a:rPr>
                <a:t>c</a:t>
              </a:r>
              <a:endParaRPr b="0" i="0" sz="1800" u="none" cap="none" strike="noStrike">
                <a:solidFill>
                  <a:schemeClr val="lt1"/>
                </a:solidFill>
                <a:latin typeface="Arial"/>
                <a:ea typeface="Arial"/>
                <a:cs typeface="Arial"/>
                <a:sym typeface="Arial"/>
              </a:endParaRPr>
            </a:p>
          </p:txBody>
        </p:sp>
      </p:grpSp>
      <p:sp>
        <p:nvSpPr>
          <p:cNvPr id="120" name="Google Shape;120;p14"/>
          <p:cNvSpPr txBox="1"/>
          <p:nvPr/>
        </p:nvSpPr>
        <p:spPr>
          <a:xfrm>
            <a:off x="469700" y="414400"/>
            <a:ext cx="2022000" cy="461700"/>
          </a:xfrm>
          <a:prstGeom prst="rect">
            <a:avLst/>
          </a:prstGeom>
          <a:solidFill>
            <a:srgbClr val="00FFFF"/>
          </a:solidFill>
          <a:ln>
            <a:noFill/>
          </a:ln>
        </p:spPr>
        <p:txBody>
          <a:bodyPr anchorCtr="0" anchor="t" bIns="91425" lIns="91425" spcFirstLastPara="1" rIns="91425" wrap="square" tIns="91425">
            <a:spAutoFit/>
          </a:bodyPr>
          <a:lstStyle/>
          <a:p>
            <a:pPr indent="0" lvl="0" marL="0" marR="0" rtl="0" algn="l">
              <a:lnSpc>
                <a:spcPct val="123846"/>
              </a:lnSpc>
              <a:spcBef>
                <a:spcPts val="1600"/>
              </a:spcBef>
              <a:spcAft>
                <a:spcPts val="400"/>
              </a:spcAft>
              <a:buClr>
                <a:schemeClr val="dk1"/>
              </a:buClr>
              <a:buSzPts val="1100"/>
              <a:buFont typeface="Arial"/>
              <a:buNone/>
            </a:pPr>
            <a:r>
              <a:rPr b="1" i="0" lang="es-ES" sz="1800" u="none" cap="none" strike="noStrike">
                <a:solidFill>
                  <a:schemeClr val="dk1"/>
                </a:solidFill>
                <a:latin typeface="Arial"/>
                <a:ea typeface="Arial"/>
                <a:cs typeface="Arial"/>
                <a:sym typeface="Arial"/>
              </a:rPr>
              <a:t>Complejidad</a:t>
            </a:r>
            <a:endParaRPr b="0" i="0" sz="1800" u="none" cap="none" strike="noStrike">
              <a:solidFill>
                <a:srgbClr val="000000"/>
              </a:solidFill>
              <a:latin typeface="Calibri"/>
              <a:ea typeface="Calibri"/>
              <a:cs typeface="Calibri"/>
              <a:sym typeface="Calibri"/>
            </a:endParaRPr>
          </a:p>
        </p:txBody>
      </p:sp>
      <p:pic>
        <p:nvPicPr>
          <p:cNvPr id="121" name="Google Shape;121;p14"/>
          <p:cNvPicPr preferRelativeResize="0"/>
          <p:nvPr/>
        </p:nvPicPr>
        <p:blipFill rotWithShape="1">
          <a:blip r:embed="rId5">
            <a:alphaModFix/>
          </a:blip>
          <a:srcRect b="0" l="0" r="0" t="0"/>
          <a:stretch/>
        </p:blipFill>
        <p:spPr>
          <a:xfrm>
            <a:off x="3169638" y="194613"/>
            <a:ext cx="2856810" cy="285681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5"/>
          <p:cNvSpPr/>
          <p:nvPr/>
        </p:nvSpPr>
        <p:spPr>
          <a:xfrm>
            <a:off x="6858000" y="0"/>
            <a:ext cx="53340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27" name="Google Shape;127;p15"/>
          <p:cNvSpPr txBox="1"/>
          <p:nvPr/>
        </p:nvSpPr>
        <p:spPr>
          <a:xfrm>
            <a:off x="6896100" y="995266"/>
            <a:ext cx="5314800" cy="125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400"/>
              <a:buFont typeface="Arial"/>
              <a:buNone/>
            </a:pPr>
            <a:r>
              <a:rPr b="0" i="0" lang="es-ES" sz="1400" u="none" cap="none" strike="noStrike">
                <a:solidFill>
                  <a:schemeClr val="dk1"/>
                </a:solidFill>
                <a:latin typeface="Arial"/>
                <a:ea typeface="Arial"/>
                <a:cs typeface="Arial"/>
                <a:sym typeface="Arial"/>
              </a:rPr>
              <a:t>Recrear la imagen, con relación a la narración de la escena</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5"/>
          <p:cNvSpPr/>
          <p:nvPr/>
        </p:nvSpPr>
        <p:spPr>
          <a:xfrm>
            <a:off x="6877050" y="0"/>
            <a:ext cx="5314800" cy="7428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29" name="Google Shape;129;p15"/>
          <p:cNvSpPr txBox="1"/>
          <p:nvPr/>
        </p:nvSpPr>
        <p:spPr>
          <a:xfrm>
            <a:off x="0" y="4395459"/>
            <a:ext cx="6458100" cy="2140500"/>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chemeClr val="dk1"/>
              </a:buClr>
              <a:buSzPts val="1100"/>
              <a:buFont typeface="Arial"/>
              <a:buNone/>
            </a:pPr>
            <a:r>
              <a:rPr b="0" i="0" lang="es-ES" sz="1000" u="none" cap="none" strike="noStrike">
                <a:solidFill>
                  <a:schemeClr val="dk1"/>
                </a:solidFill>
                <a:latin typeface="Arial"/>
                <a:ea typeface="Arial"/>
                <a:cs typeface="Arial"/>
                <a:sym typeface="Arial"/>
              </a:rPr>
              <a:t>Diagramar decenas o cientos de actividades dentro de un diagrama de Gantt llega a causar confusión y puede costar mucha dificultad intentar leer la información. Por ello es fundamental dar valor a las diferentes tareas y sus subtareas indentadas, previo a la realización del diagrama, al igual que con la asignación de algún responsable que le haga el seguimiento a los detalles de cada tarea.</a:t>
            </a:r>
            <a:endParaRPr b="0" i="0" sz="10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chemeClr val="dk1"/>
              </a:buClr>
              <a:buSzPts val="1100"/>
              <a:buFont typeface="Arial"/>
              <a:buNone/>
            </a:pPr>
            <a:r>
              <a:t/>
            </a:r>
            <a:endParaRPr b="0" i="0" sz="1000" u="none" cap="none" strike="noStrike">
              <a:solidFill>
                <a:schemeClr val="dk1"/>
              </a:solidFill>
              <a:latin typeface="Arial"/>
              <a:ea typeface="Arial"/>
              <a:cs typeface="Arial"/>
              <a:sym typeface="Arial"/>
            </a:endParaRPr>
          </a:p>
        </p:txBody>
      </p:sp>
      <p:sp>
        <p:nvSpPr>
          <p:cNvPr id="130" name="Google Shape;130;p15"/>
          <p:cNvSpPr/>
          <p:nvPr/>
        </p:nvSpPr>
        <p:spPr>
          <a:xfrm>
            <a:off x="-19050" y="83127"/>
            <a:ext cx="6877200" cy="37335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31" name="Google Shape;131;p15"/>
          <p:cNvSpPr/>
          <p:nvPr/>
        </p:nvSpPr>
        <p:spPr>
          <a:xfrm>
            <a:off x="6867525" y="4073512"/>
            <a:ext cx="5334000" cy="27846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https://img.freepik.com/vector-gratis/jefe-enojado-gritando-empleados-perezosos-desorganizados-sobre-desorden-desorden-lugares-trabajo_179970-3173.jpg?w=2000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132" name="Google Shape;132;p15"/>
          <p:cNvSpPr/>
          <p:nvPr/>
        </p:nvSpPr>
        <p:spPr>
          <a:xfrm>
            <a:off x="0" y="3818394"/>
            <a:ext cx="6858000" cy="3852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33" name="Google Shape;133;p15"/>
          <p:cNvGrpSpPr/>
          <p:nvPr/>
        </p:nvGrpSpPr>
        <p:grpSpPr>
          <a:xfrm>
            <a:off x="-13826" y="-37861"/>
            <a:ext cx="6909926" cy="3859056"/>
            <a:chOff x="-42401" y="-24097"/>
            <a:chExt cx="6909926" cy="3859056"/>
          </a:xfrm>
        </p:grpSpPr>
        <p:pic>
          <p:nvPicPr>
            <p:cNvPr id="134" name="Google Shape;134;p15"/>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135" name="Google Shape;135;p15"/>
            <p:cNvSpPr/>
            <p:nvPr/>
          </p:nvSpPr>
          <p:spPr>
            <a:xfrm>
              <a:off x="92278" y="37223"/>
              <a:ext cx="6677700" cy="3315600"/>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s-ES" sz="1800" u="none" cap="none" strike="noStrike">
                  <a:solidFill>
                    <a:schemeClr val="lt1"/>
                  </a:solidFill>
                  <a:latin typeface="Arial"/>
                  <a:ea typeface="Arial"/>
                  <a:cs typeface="Arial"/>
                  <a:sym typeface="Arial"/>
                </a:rPr>
                <a:t>c</a:t>
              </a:r>
              <a:endParaRPr b="0" i="0" sz="1800" u="none" cap="none" strike="noStrike">
                <a:solidFill>
                  <a:schemeClr val="lt1"/>
                </a:solidFill>
                <a:latin typeface="Arial"/>
                <a:ea typeface="Arial"/>
                <a:cs typeface="Arial"/>
                <a:sym typeface="Arial"/>
              </a:endParaRPr>
            </a:p>
          </p:txBody>
        </p:sp>
      </p:grpSp>
      <p:sp>
        <p:nvSpPr>
          <p:cNvPr id="136" name="Google Shape;136;p15"/>
          <p:cNvSpPr txBox="1"/>
          <p:nvPr/>
        </p:nvSpPr>
        <p:spPr>
          <a:xfrm>
            <a:off x="469700" y="414400"/>
            <a:ext cx="2022000" cy="461700"/>
          </a:xfrm>
          <a:prstGeom prst="rect">
            <a:avLst/>
          </a:prstGeom>
          <a:solidFill>
            <a:srgbClr val="00FFFF"/>
          </a:solidFill>
          <a:ln>
            <a:noFill/>
          </a:ln>
        </p:spPr>
        <p:txBody>
          <a:bodyPr anchorCtr="0" anchor="t" bIns="91425" lIns="91425" spcFirstLastPara="1" rIns="91425" wrap="square" tIns="91425">
            <a:spAutoFit/>
          </a:bodyPr>
          <a:lstStyle/>
          <a:p>
            <a:pPr indent="0" lvl="0" marL="0" marR="0" rtl="0" algn="l">
              <a:lnSpc>
                <a:spcPct val="123846"/>
              </a:lnSpc>
              <a:spcBef>
                <a:spcPts val="1600"/>
              </a:spcBef>
              <a:spcAft>
                <a:spcPts val="400"/>
              </a:spcAft>
              <a:buClr>
                <a:srgbClr val="000000"/>
              </a:buClr>
              <a:buSzPts val="1800"/>
              <a:buFont typeface="Arial"/>
              <a:buNone/>
            </a:pPr>
            <a:r>
              <a:rPr b="1" i="0" lang="es-ES" sz="1800" u="none" cap="none" strike="noStrike">
                <a:solidFill>
                  <a:schemeClr val="dk1"/>
                </a:solidFill>
                <a:latin typeface="Arial"/>
                <a:ea typeface="Arial"/>
                <a:cs typeface="Arial"/>
                <a:sym typeface="Arial"/>
              </a:rPr>
              <a:t>Complejidad</a:t>
            </a:r>
            <a:endParaRPr b="0" i="0" sz="1800" u="none" cap="none" strike="noStrike">
              <a:solidFill>
                <a:srgbClr val="000000"/>
              </a:solidFill>
              <a:latin typeface="Calibri"/>
              <a:ea typeface="Calibri"/>
              <a:cs typeface="Calibri"/>
              <a:sym typeface="Calibri"/>
            </a:endParaRPr>
          </a:p>
        </p:txBody>
      </p:sp>
      <p:pic>
        <p:nvPicPr>
          <p:cNvPr id="137" name="Google Shape;137;p15"/>
          <p:cNvPicPr preferRelativeResize="0"/>
          <p:nvPr/>
        </p:nvPicPr>
        <p:blipFill rotWithShape="1">
          <a:blip r:embed="rId4">
            <a:alphaModFix/>
          </a:blip>
          <a:srcRect b="0" l="0" r="0" t="0"/>
          <a:stretch/>
        </p:blipFill>
        <p:spPr>
          <a:xfrm>
            <a:off x="2569320" y="455925"/>
            <a:ext cx="4177930" cy="2784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6"/>
          <p:cNvSpPr/>
          <p:nvPr/>
        </p:nvSpPr>
        <p:spPr>
          <a:xfrm>
            <a:off x="6858000" y="0"/>
            <a:ext cx="53340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3" name="Google Shape;143;p16"/>
          <p:cNvSpPr txBox="1"/>
          <p:nvPr/>
        </p:nvSpPr>
        <p:spPr>
          <a:xfrm>
            <a:off x="6896100" y="995266"/>
            <a:ext cx="5314800" cy="125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400"/>
              <a:buFont typeface="Arial"/>
              <a:buNone/>
            </a:pPr>
            <a:r>
              <a:rPr b="0" i="0" lang="es-ES" sz="1400" u="none" cap="none" strike="noStrike">
                <a:solidFill>
                  <a:schemeClr val="dk1"/>
                </a:solidFill>
                <a:latin typeface="Arial"/>
                <a:ea typeface="Arial"/>
                <a:cs typeface="Arial"/>
                <a:sym typeface="Arial"/>
              </a:rPr>
              <a:t>Recrear la imagen, con relación a la narración de la escena</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6"/>
          <p:cNvSpPr/>
          <p:nvPr/>
        </p:nvSpPr>
        <p:spPr>
          <a:xfrm>
            <a:off x="6877050" y="0"/>
            <a:ext cx="5314800" cy="7428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45" name="Google Shape;145;p16"/>
          <p:cNvSpPr txBox="1"/>
          <p:nvPr/>
        </p:nvSpPr>
        <p:spPr>
          <a:xfrm>
            <a:off x="0" y="4395459"/>
            <a:ext cx="6458100" cy="2140500"/>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700"/>
              </a:spcAft>
              <a:buClr>
                <a:srgbClr val="000000"/>
              </a:buClr>
              <a:buSzPts val="1000"/>
              <a:buFont typeface="Arial"/>
              <a:buNone/>
            </a:pPr>
            <a:r>
              <a:rPr b="0" i="0" lang="es-ES" sz="1000" u="none" cap="none" strike="noStrike">
                <a:solidFill>
                  <a:schemeClr val="dk1"/>
                </a:solidFill>
                <a:latin typeface="Arial"/>
                <a:ea typeface="Arial"/>
                <a:cs typeface="Arial"/>
                <a:sym typeface="Arial"/>
              </a:rPr>
              <a:t>Para que un cronograma llegue a ser eficaz bajo el diagrama de Gantt, se debe planear el conjunto de actividades del proyecto de manera lineal desde un comienzo hasta su final. Esto se genera cuando se conoce con anticipación los posibles resultados esperados y las acciones necesarias que permitirán alcanzarlo.</a:t>
            </a:r>
            <a:endParaRPr b="0" i="0" sz="1000" u="none" cap="none" strike="noStrike">
              <a:solidFill>
                <a:schemeClr val="dk1"/>
              </a:solidFill>
              <a:latin typeface="Arial"/>
              <a:ea typeface="Arial"/>
              <a:cs typeface="Arial"/>
              <a:sym typeface="Arial"/>
            </a:endParaRPr>
          </a:p>
        </p:txBody>
      </p:sp>
      <p:sp>
        <p:nvSpPr>
          <p:cNvPr id="146" name="Google Shape;146;p16"/>
          <p:cNvSpPr/>
          <p:nvPr/>
        </p:nvSpPr>
        <p:spPr>
          <a:xfrm>
            <a:off x="-19050" y="83127"/>
            <a:ext cx="6877200" cy="37335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47" name="Google Shape;147;p16"/>
          <p:cNvSpPr/>
          <p:nvPr/>
        </p:nvSpPr>
        <p:spPr>
          <a:xfrm>
            <a:off x="6867525" y="4073512"/>
            <a:ext cx="5334000" cy="27846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 imagen</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https://img.freepik.com/vector-gratis/trabajo-oficina-no-organizado-montones-documentos-contables-papel-desorden-archivos-mesa-contador-concepto-papeleo-rutina_176411-745.jpg?w=2000</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148" name="Google Shape;148;p16"/>
          <p:cNvSpPr/>
          <p:nvPr/>
        </p:nvSpPr>
        <p:spPr>
          <a:xfrm>
            <a:off x="0" y="3818394"/>
            <a:ext cx="6858000" cy="3852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49" name="Google Shape;149;p16"/>
          <p:cNvGrpSpPr/>
          <p:nvPr/>
        </p:nvGrpSpPr>
        <p:grpSpPr>
          <a:xfrm>
            <a:off x="-13826" y="-37861"/>
            <a:ext cx="6909926" cy="3859056"/>
            <a:chOff x="-42401" y="-24097"/>
            <a:chExt cx="6909926" cy="3859056"/>
          </a:xfrm>
        </p:grpSpPr>
        <p:pic>
          <p:nvPicPr>
            <p:cNvPr id="150" name="Google Shape;150;p16"/>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151" name="Google Shape;151;p16"/>
            <p:cNvSpPr/>
            <p:nvPr/>
          </p:nvSpPr>
          <p:spPr>
            <a:xfrm>
              <a:off x="92278" y="37223"/>
              <a:ext cx="6677700" cy="3315600"/>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s-ES" sz="1800" u="none" cap="none" strike="noStrike">
                  <a:solidFill>
                    <a:schemeClr val="lt1"/>
                  </a:solidFill>
                  <a:latin typeface="Arial"/>
                  <a:ea typeface="Arial"/>
                  <a:cs typeface="Arial"/>
                  <a:sym typeface="Arial"/>
                </a:rPr>
                <a:t>c</a:t>
              </a:r>
              <a:endParaRPr b="0" i="0" sz="1800" u="none" cap="none" strike="noStrike">
                <a:solidFill>
                  <a:schemeClr val="lt1"/>
                </a:solidFill>
                <a:latin typeface="Arial"/>
                <a:ea typeface="Arial"/>
                <a:cs typeface="Arial"/>
                <a:sym typeface="Arial"/>
              </a:endParaRPr>
            </a:p>
          </p:txBody>
        </p:sp>
      </p:grpSp>
      <p:pic>
        <p:nvPicPr>
          <p:cNvPr id="152" name="Google Shape;152;p16"/>
          <p:cNvPicPr preferRelativeResize="0"/>
          <p:nvPr/>
        </p:nvPicPr>
        <p:blipFill rotWithShape="1">
          <a:blip r:embed="rId4">
            <a:alphaModFix/>
          </a:blip>
          <a:srcRect b="0" l="0" r="0" t="0"/>
          <a:stretch/>
        </p:blipFill>
        <p:spPr>
          <a:xfrm>
            <a:off x="2044769" y="83125"/>
            <a:ext cx="4684030" cy="3241349"/>
          </a:xfrm>
          <a:prstGeom prst="rect">
            <a:avLst/>
          </a:prstGeom>
          <a:noFill/>
          <a:ln>
            <a:noFill/>
          </a:ln>
        </p:spPr>
      </p:pic>
      <p:sp>
        <p:nvSpPr>
          <p:cNvPr id="153" name="Google Shape;153;p16"/>
          <p:cNvSpPr txBox="1"/>
          <p:nvPr/>
        </p:nvSpPr>
        <p:spPr>
          <a:xfrm>
            <a:off x="469700" y="414400"/>
            <a:ext cx="3156300" cy="461700"/>
          </a:xfrm>
          <a:prstGeom prst="rect">
            <a:avLst/>
          </a:prstGeom>
          <a:solidFill>
            <a:srgbClr val="FF00FF"/>
          </a:solidFill>
          <a:ln>
            <a:noFill/>
          </a:ln>
        </p:spPr>
        <p:txBody>
          <a:bodyPr anchorCtr="0" anchor="t" bIns="91425" lIns="91425" spcFirstLastPara="1" rIns="91425" wrap="square" tIns="91425">
            <a:spAutoFit/>
          </a:bodyPr>
          <a:lstStyle/>
          <a:p>
            <a:pPr indent="0" lvl="0" marL="0" marR="0" rtl="0" algn="l">
              <a:lnSpc>
                <a:spcPct val="123846"/>
              </a:lnSpc>
              <a:spcBef>
                <a:spcPts val="1600"/>
              </a:spcBef>
              <a:spcAft>
                <a:spcPts val="400"/>
              </a:spcAft>
              <a:buClr>
                <a:srgbClr val="000000"/>
              </a:buClr>
              <a:buSzPts val="1800"/>
              <a:buFont typeface="Arial"/>
              <a:buNone/>
            </a:pPr>
            <a:r>
              <a:rPr b="1" i="0" lang="es-ES" sz="1800" u="none" cap="none" strike="noStrike">
                <a:solidFill>
                  <a:schemeClr val="dk1"/>
                </a:solidFill>
                <a:latin typeface="Arial"/>
                <a:ea typeface="Arial"/>
                <a:cs typeface="Arial"/>
                <a:sym typeface="Arial"/>
              </a:rPr>
              <a:t>Linealidad cronológica</a:t>
            </a:r>
            <a:endParaRPr b="1" i="0" sz="1800" u="none" cap="none" strike="noStrike">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p:nvPr/>
        </p:nvSpPr>
        <p:spPr>
          <a:xfrm>
            <a:off x="6858000" y="0"/>
            <a:ext cx="5334000"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9" name="Google Shape;159;p17"/>
          <p:cNvSpPr txBox="1"/>
          <p:nvPr/>
        </p:nvSpPr>
        <p:spPr>
          <a:xfrm>
            <a:off x="6896100" y="995266"/>
            <a:ext cx="5314800" cy="125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400"/>
              <a:buFont typeface="Arial"/>
              <a:buNone/>
            </a:pPr>
            <a:r>
              <a:rPr b="0" i="0" lang="es-ES" sz="1400" u="none" cap="none" strike="noStrike">
                <a:solidFill>
                  <a:schemeClr val="dk1"/>
                </a:solidFill>
                <a:latin typeface="Arial"/>
                <a:ea typeface="Arial"/>
                <a:cs typeface="Arial"/>
                <a:sym typeface="Arial"/>
              </a:rPr>
              <a:t>Recrear la imagen, con relación a la narración de la escena</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7"/>
          <p:cNvSpPr/>
          <p:nvPr/>
        </p:nvSpPr>
        <p:spPr>
          <a:xfrm>
            <a:off x="6877050" y="0"/>
            <a:ext cx="5314800" cy="7428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61" name="Google Shape;161;p17"/>
          <p:cNvSpPr txBox="1"/>
          <p:nvPr/>
        </p:nvSpPr>
        <p:spPr>
          <a:xfrm>
            <a:off x="0" y="4395459"/>
            <a:ext cx="6458100" cy="2140500"/>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rgbClr val="000000"/>
              </a:buClr>
              <a:buSzPts val="1000"/>
              <a:buFont typeface="Arial"/>
              <a:buNone/>
            </a:pPr>
            <a:r>
              <a:rPr b="0" i="0" lang="es-ES" sz="1000" u="none" cap="none" strike="noStrike">
                <a:solidFill>
                  <a:schemeClr val="dk1"/>
                </a:solidFill>
                <a:latin typeface="Arial"/>
                <a:ea typeface="Arial"/>
                <a:cs typeface="Arial"/>
                <a:sym typeface="Arial"/>
              </a:rPr>
              <a:t>Los anteriores conceptos son bastante evidentes cuando se trata de proyectos conocidos, pero en proyectos de desarrollo de </a:t>
            </a:r>
            <a:r>
              <a:rPr b="0" i="1" lang="es-ES" sz="1000" u="none" cap="none" strike="noStrike">
                <a:solidFill>
                  <a:schemeClr val="dk1"/>
                </a:solidFill>
                <a:latin typeface="Arial"/>
                <a:ea typeface="Arial"/>
                <a:cs typeface="Arial"/>
                <a:sym typeface="Arial"/>
              </a:rPr>
              <a:t>software</a:t>
            </a:r>
            <a:r>
              <a:rPr b="0" i="0" lang="es-ES" sz="1000" u="none" cap="none" strike="noStrike">
                <a:solidFill>
                  <a:schemeClr val="dk1"/>
                </a:solidFill>
                <a:latin typeface="Arial"/>
                <a:ea typeface="Arial"/>
                <a:cs typeface="Arial"/>
                <a:sym typeface="Arial"/>
              </a:rPr>
              <a:t> resulta mucho más complicado cuando se trata de aplicar el ciclo de vida por medio de la gestión de desarrolladores web involucrados a un proyecto.</a:t>
            </a:r>
            <a:endParaRPr b="0" i="0" sz="1000" u="none" cap="none" strike="noStrike">
              <a:solidFill>
                <a:schemeClr val="dk1"/>
              </a:solidFill>
              <a:latin typeface="Arial"/>
              <a:ea typeface="Arial"/>
              <a:cs typeface="Arial"/>
              <a:sym typeface="Arial"/>
            </a:endParaRPr>
          </a:p>
          <a:p>
            <a:pPr indent="0" lvl="0" marL="0" marR="0" rtl="0" algn="just">
              <a:lnSpc>
                <a:spcPct val="115000"/>
              </a:lnSpc>
              <a:spcBef>
                <a:spcPts val="700"/>
              </a:spcBef>
              <a:spcAft>
                <a:spcPts val="700"/>
              </a:spcAft>
              <a:buClr>
                <a:srgbClr val="000000"/>
              </a:buClr>
              <a:buSzPts val="1000"/>
              <a:buFont typeface="Arial"/>
              <a:buNone/>
            </a:pPr>
            <a:r>
              <a:t/>
            </a:r>
            <a:endParaRPr b="0" i="0" sz="1000" u="none" cap="none" strike="noStrike">
              <a:solidFill>
                <a:schemeClr val="dk1"/>
              </a:solidFill>
              <a:latin typeface="Arial"/>
              <a:ea typeface="Arial"/>
              <a:cs typeface="Arial"/>
              <a:sym typeface="Arial"/>
            </a:endParaRPr>
          </a:p>
        </p:txBody>
      </p:sp>
      <p:sp>
        <p:nvSpPr>
          <p:cNvPr id="162" name="Google Shape;162;p17"/>
          <p:cNvSpPr/>
          <p:nvPr/>
        </p:nvSpPr>
        <p:spPr>
          <a:xfrm>
            <a:off x="-19050" y="83127"/>
            <a:ext cx="6877200" cy="37335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63" name="Google Shape;163;p17"/>
          <p:cNvSpPr/>
          <p:nvPr/>
        </p:nvSpPr>
        <p:spPr>
          <a:xfrm>
            <a:off x="6867525" y="4073512"/>
            <a:ext cx="5334000" cy="27846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https://img.freepik.com/vector-gratis/gestion-proyectos-estrategicos-e-informes-financieros-equipo-consultoria-concepto-colaboracion-personas_610956-482.jpg: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164" name="Google Shape;164;p17"/>
          <p:cNvSpPr/>
          <p:nvPr/>
        </p:nvSpPr>
        <p:spPr>
          <a:xfrm>
            <a:off x="0" y="3818394"/>
            <a:ext cx="6858000" cy="385200"/>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65" name="Google Shape;165;p17"/>
          <p:cNvGrpSpPr/>
          <p:nvPr/>
        </p:nvGrpSpPr>
        <p:grpSpPr>
          <a:xfrm>
            <a:off x="-13826" y="-37861"/>
            <a:ext cx="6909926" cy="3859056"/>
            <a:chOff x="-42401" y="-24097"/>
            <a:chExt cx="6909926" cy="3859056"/>
          </a:xfrm>
        </p:grpSpPr>
        <p:pic>
          <p:nvPicPr>
            <p:cNvPr id="166" name="Google Shape;166;p17"/>
            <p:cNvPicPr preferRelativeResize="0"/>
            <p:nvPr/>
          </p:nvPicPr>
          <p:blipFill rotWithShape="1">
            <a:blip r:embed="rId3">
              <a:alphaModFix/>
            </a:blip>
            <a:srcRect b="0" l="0" r="0" t="0"/>
            <a:stretch/>
          </p:blipFill>
          <p:spPr>
            <a:xfrm>
              <a:off x="-42401" y="-24097"/>
              <a:ext cx="6909926" cy="3859056"/>
            </a:xfrm>
            <a:prstGeom prst="rect">
              <a:avLst/>
            </a:prstGeom>
            <a:noFill/>
            <a:ln>
              <a:noFill/>
            </a:ln>
          </p:spPr>
        </p:pic>
        <p:sp>
          <p:nvSpPr>
            <p:cNvPr id="167" name="Google Shape;167;p17"/>
            <p:cNvSpPr/>
            <p:nvPr/>
          </p:nvSpPr>
          <p:spPr>
            <a:xfrm>
              <a:off x="92278" y="37223"/>
              <a:ext cx="6677700" cy="3315600"/>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s-ES" sz="1800" u="none" cap="none" strike="noStrike">
                  <a:solidFill>
                    <a:schemeClr val="lt1"/>
                  </a:solidFill>
                  <a:latin typeface="Arial"/>
                  <a:ea typeface="Arial"/>
                  <a:cs typeface="Arial"/>
                  <a:sym typeface="Arial"/>
                </a:rPr>
                <a:t>c</a:t>
              </a:r>
              <a:endParaRPr b="0" i="0" sz="1800" u="none" cap="none" strike="noStrike">
                <a:solidFill>
                  <a:schemeClr val="lt1"/>
                </a:solidFill>
                <a:latin typeface="Arial"/>
                <a:ea typeface="Arial"/>
                <a:cs typeface="Arial"/>
                <a:sym typeface="Arial"/>
              </a:endParaRPr>
            </a:p>
          </p:txBody>
        </p:sp>
      </p:grpSp>
      <p:pic>
        <p:nvPicPr>
          <p:cNvPr id="168" name="Google Shape;168;p17"/>
          <p:cNvPicPr preferRelativeResize="0"/>
          <p:nvPr/>
        </p:nvPicPr>
        <p:blipFill rotWithShape="1">
          <a:blip r:embed="rId4">
            <a:alphaModFix/>
          </a:blip>
          <a:srcRect b="0" l="0" r="0" t="0"/>
          <a:stretch/>
        </p:blipFill>
        <p:spPr>
          <a:xfrm>
            <a:off x="1307725" y="83125"/>
            <a:ext cx="4538525" cy="3204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